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3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274" r:id="rId9"/>
    <p:sldId id="271" r:id="rId10"/>
    <p:sldId id="275" r:id="rId11"/>
    <p:sldId id="272" r:id="rId12"/>
    <p:sldId id="270" r:id="rId13"/>
    <p:sldId id="288" r:id="rId14"/>
    <p:sldId id="289" r:id="rId15"/>
    <p:sldId id="290" r:id="rId16"/>
    <p:sldId id="291" r:id="rId17"/>
    <p:sldId id="297" r:id="rId18"/>
    <p:sldId id="296" r:id="rId19"/>
    <p:sldId id="298" r:id="rId20"/>
    <p:sldId id="299" r:id="rId21"/>
    <p:sldId id="300" r:id="rId22"/>
    <p:sldId id="294" r:id="rId23"/>
    <p:sldId id="292" r:id="rId24"/>
    <p:sldId id="301" r:id="rId25"/>
    <p:sldId id="307" r:id="rId26"/>
    <p:sldId id="308" r:id="rId27"/>
    <p:sldId id="306" r:id="rId28"/>
    <p:sldId id="305" r:id="rId29"/>
    <p:sldId id="304" r:id="rId30"/>
    <p:sldId id="303" r:id="rId31"/>
    <p:sldId id="309" r:id="rId32"/>
    <p:sldId id="302" r:id="rId33"/>
    <p:sldId id="310" r:id="rId34"/>
    <p:sldId id="315" r:id="rId35"/>
    <p:sldId id="316" r:id="rId36"/>
    <p:sldId id="314" r:id="rId37"/>
    <p:sldId id="317" r:id="rId38"/>
    <p:sldId id="318" r:id="rId39"/>
    <p:sldId id="313" r:id="rId40"/>
    <p:sldId id="312" r:id="rId41"/>
    <p:sldId id="311" r:id="rId42"/>
    <p:sldId id="319" r:id="rId43"/>
    <p:sldId id="320" r:id="rId44"/>
    <p:sldId id="321" r:id="rId45"/>
    <p:sldId id="293" r:id="rId46"/>
    <p:sldId id="322" r:id="rId47"/>
    <p:sldId id="323" r:id="rId48"/>
    <p:sldId id="324" r:id="rId49"/>
    <p:sldId id="330" r:id="rId50"/>
    <p:sldId id="331" r:id="rId51"/>
    <p:sldId id="332" r:id="rId52"/>
    <p:sldId id="345" r:id="rId53"/>
    <p:sldId id="344" r:id="rId54"/>
    <p:sldId id="343" r:id="rId55"/>
    <p:sldId id="342" r:id="rId56"/>
    <p:sldId id="341" r:id="rId57"/>
    <p:sldId id="340" r:id="rId58"/>
    <p:sldId id="339" r:id="rId59"/>
    <p:sldId id="338" r:id="rId60"/>
    <p:sldId id="337" r:id="rId61"/>
    <p:sldId id="336" r:id="rId62"/>
    <p:sldId id="335" r:id="rId63"/>
    <p:sldId id="346" r:id="rId64"/>
    <p:sldId id="333" r:id="rId65"/>
    <p:sldId id="357" r:id="rId66"/>
    <p:sldId id="358" r:id="rId67"/>
    <p:sldId id="356" r:id="rId68"/>
    <p:sldId id="355" r:id="rId69"/>
    <p:sldId id="354" r:id="rId70"/>
    <p:sldId id="353" r:id="rId71"/>
    <p:sldId id="352" r:id="rId72"/>
    <p:sldId id="351" r:id="rId73"/>
    <p:sldId id="350" r:id="rId74"/>
    <p:sldId id="349" r:id="rId75"/>
    <p:sldId id="348" r:id="rId76"/>
    <p:sldId id="347" r:id="rId77"/>
    <p:sldId id="380" r:id="rId78"/>
    <p:sldId id="379" r:id="rId79"/>
    <p:sldId id="378" r:id="rId80"/>
    <p:sldId id="377" r:id="rId81"/>
    <p:sldId id="376" r:id="rId82"/>
    <p:sldId id="375" r:id="rId83"/>
    <p:sldId id="374" r:id="rId84"/>
    <p:sldId id="373" r:id="rId85"/>
    <p:sldId id="372" r:id="rId86"/>
    <p:sldId id="371" r:id="rId87"/>
    <p:sldId id="370" r:id="rId88"/>
    <p:sldId id="369" r:id="rId89"/>
    <p:sldId id="368" r:id="rId90"/>
    <p:sldId id="367" r:id="rId91"/>
    <p:sldId id="366" r:id="rId92"/>
    <p:sldId id="365" r:id="rId93"/>
    <p:sldId id="364" r:id="rId94"/>
    <p:sldId id="363" r:id="rId95"/>
    <p:sldId id="381" r:id="rId96"/>
    <p:sldId id="361" r:id="rId97"/>
    <p:sldId id="387" r:id="rId98"/>
    <p:sldId id="386" r:id="rId99"/>
    <p:sldId id="385" r:id="rId100"/>
    <p:sldId id="384" r:id="rId101"/>
    <p:sldId id="383" r:id="rId102"/>
    <p:sldId id="382" r:id="rId103"/>
    <p:sldId id="360" r:id="rId104"/>
    <p:sldId id="359" r:id="rId105"/>
    <p:sldId id="325" r:id="rId106"/>
    <p:sldId id="326" r:id="rId107"/>
    <p:sldId id="329" r:id="rId108"/>
    <p:sldId id="278" r:id="rId109"/>
    <p:sldId id="327" r:id="rId110"/>
    <p:sldId id="328" r:id="rId111"/>
    <p:sldId id="281" r:id="rId1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>
      <p:cViewPr varScale="1">
        <p:scale>
          <a:sx n="112" d="100"/>
          <a:sy n="112" d="100"/>
        </p:scale>
        <p:origin x="-188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19.06.2011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heuristiclab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://heal.heuristiclab.com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#showpublications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heuristiclab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#ICCGI201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4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#ICCGI2011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773" y="5589240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smtClean="0"/>
              <a:t>Algorithm and Experiment Design</a:t>
            </a:r>
            <a:br>
              <a:rPr lang="en-US" smtClean="0"/>
            </a:br>
            <a:r>
              <a:rPr lang="en-US" smtClean="0"/>
              <a:t>with 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An Open Source Optimization Environment for</a:t>
            </a:r>
            <a:br>
              <a:rPr lang="en-US" smtClean="0"/>
            </a:br>
            <a:r>
              <a:rPr lang="en-US" smtClean="0"/>
              <a:t>Research and Education</a:t>
            </a:r>
            <a:endParaRPr lang="en-US" dirty="0" smtClean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smtClean="0">
                <a:solidFill>
                  <a:schemeClr val="tx1">
                    <a:tint val="75000"/>
                  </a:schemeClr>
                </a:solidFill>
              </a:rPr>
              <a:t>School of Informatics, Communications and Media, Campus Hagenberg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Upper</a:t>
            </a:r>
            <a:r>
              <a:rPr kumimoji="0" lang="en-US" sz="3200" b="0" i="0" u="none" strike="noStrike" kern="1200" cap="none" spc="0" normalizeH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Austria University of Applied Sciences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08224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and Simplify Best Training Solution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4" descr="symbclass 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178400" y="3003155"/>
            <a:ext cx="5620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922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Analyse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Simplify</a:t>
            </a:r>
            <a:r>
              <a:rPr lang="de-AT" dirty="0"/>
              <a:t> Model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model simplific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392283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401733" y="2573867"/>
            <a:ext cx="1591734" cy="765546"/>
          </a:xfrm>
          <a:prstGeom prst="roundRect">
            <a:avLst>
              <a:gd name="adj" fmla="val 671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374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Symbolically</a:t>
            </a:r>
            <a:r>
              <a:rPr lang="de-AT" dirty="0"/>
              <a:t> </a:t>
            </a:r>
            <a:r>
              <a:rPr lang="de-AT" dirty="0" err="1"/>
              <a:t>Simplified</a:t>
            </a:r>
            <a:r>
              <a:rPr lang="de-AT" dirty="0"/>
              <a:t> Model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symbolic simplific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5646" y="5770488"/>
            <a:ext cx="3963888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6623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</a:t>
            </a:r>
            <a:r>
              <a:rPr lang="en-US" dirty="0" err="1"/>
              <a:t>HeuristicLab</a:t>
            </a:r>
            <a:r>
              <a:rPr lang="en-US" dirty="0"/>
              <a:t> with other applications (</a:t>
            </a:r>
            <a:r>
              <a:rPr lang="en-US" dirty="0" err="1"/>
              <a:t>MatLab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/>
              <a:t>?</a:t>
            </a:r>
          </a:p>
          <a:p>
            <a:pPr lvl="1"/>
            <a:r>
              <a:rPr lang="de-AT" dirty="0" err="1"/>
              <a:t>please</a:t>
            </a:r>
            <a:r>
              <a:rPr lang="de-AT" dirty="0"/>
              <a:t> </a:t>
            </a:r>
            <a:r>
              <a:rPr lang="de-AT" dirty="0" err="1"/>
              <a:t>write</a:t>
            </a:r>
            <a:r>
              <a:rPr lang="de-AT" dirty="0"/>
              <a:t> an </a:t>
            </a:r>
            <a:r>
              <a:rPr lang="de-AT" dirty="0" err="1"/>
              <a:t>e-mail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3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4439146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Upper Austria University of Applied Sciences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4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4511154"/>
            <a:ext cx="1534170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Genetic Algorithm</a:t>
            </a:r>
          </a:p>
          <a:p>
            <a:r>
              <a:rPr lang="en-US" dirty="0"/>
              <a:t>Island Genetic Algorithm</a:t>
            </a:r>
          </a:p>
          <a:p>
            <a:r>
              <a:rPr lang="en-US" dirty="0"/>
              <a:t>Offspring Selection Genetic Algorithm</a:t>
            </a:r>
          </a:p>
          <a:p>
            <a:r>
              <a:rPr lang="en-US" dirty="0"/>
              <a:t>Island Offspring Selection Genetic Algorithm</a:t>
            </a:r>
          </a:p>
          <a:p>
            <a:r>
              <a:rPr lang="en-US" dirty="0"/>
              <a:t>SASEGASA</a:t>
            </a:r>
          </a:p>
          <a:p>
            <a:r>
              <a:rPr lang="en-US" dirty="0"/>
              <a:t>Evolution Strategy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Particle Swarm Optimization</a:t>
            </a:r>
          </a:p>
          <a:p>
            <a:r>
              <a:rPr lang="en-US" dirty="0"/>
              <a:t>Local Search</a:t>
            </a:r>
          </a:p>
          <a:p>
            <a:r>
              <a:rPr lang="en-US" dirty="0"/>
              <a:t>Simulated Annealing</a:t>
            </a:r>
          </a:p>
          <a:p>
            <a:r>
              <a:rPr lang="en-US" dirty="0" err="1"/>
              <a:t>Tabu</a:t>
            </a:r>
            <a:r>
              <a:rPr lang="en-US" dirty="0"/>
              <a:t> Search</a:t>
            </a:r>
          </a:p>
          <a:p>
            <a:r>
              <a:rPr lang="en-US" dirty="0"/>
              <a:t>Variable Neighborhood Search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Linear Discriminant Analysis</a:t>
            </a:r>
          </a:p>
          <a:p>
            <a:r>
              <a:rPr lang="en-US" dirty="0"/>
              <a:t>Support Vector Machine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User-defined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9042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Single-Objective Test Function</a:t>
            </a:r>
          </a:p>
          <a:p>
            <a:r>
              <a:rPr lang="en-US" dirty="0"/>
              <a:t>Traveling Salesman Problem</a:t>
            </a:r>
          </a:p>
          <a:p>
            <a:r>
              <a:rPr lang="en-US" dirty="0"/>
              <a:t>Quadratic Assignment Problem</a:t>
            </a:r>
          </a:p>
          <a:p>
            <a:r>
              <a:rPr lang="en-US" dirty="0"/>
              <a:t>Vehicle Routing Problem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Knapsack</a:t>
            </a:r>
          </a:p>
          <a:p>
            <a:r>
              <a:rPr lang="en-US" dirty="0" err="1"/>
              <a:t>OneMax</a:t>
            </a:r>
            <a:endParaRPr lang="en-US" dirty="0"/>
          </a:p>
          <a:p>
            <a:r>
              <a:rPr lang="en-US" dirty="0"/>
              <a:t>Data Analysis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Symbolic Regression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Symbolic Classification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Artificial Ant</a:t>
            </a:r>
          </a:p>
          <a:p>
            <a:r>
              <a:rPr lang="en-US" dirty="0"/>
              <a:t>External Evaluation Problem</a:t>
            </a:r>
          </a:p>
          <a:p>
            <a:r>
              <a:rPr lang="en-US" dirty="0"/>
              <a:t>User-defined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hlinkClick r:id="rId2"/>
              </a:rPr>
              <a:t>http://dev.heuristiclab.com</a:t>
            </a:r>
            <a:endParaRPr lang="en-US" sz="4400" smtClean="0"/>
          </a:p>
          <a:p>
            <a:pPr algn="ctr"/>
            <a:endParaRPr lang="en-US" sz="4400" smtClean="0">
              <a:hlinkClick r:id="rId3"/>
            </a:endParaRPr>
          </a:p>
          <a:p>
            <a:pPr algn="ctr"/>
            <a:r>
              <a:rPr lang="en-US" sz="4400" smtClean="0">
                <a:hlinkClick r:id="rId3"/>
              </a:rPr>
              <a:t>support@heuristiclab.com</a:t>
            </a:r>
            <a:endParaRPr lang="en-US" sz="4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MSc in computer science (2004)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MSc in computer science (2005)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(since 2005)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538288" y="2286594"/>
              <a:ext cx="2119312" cy="3414201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5"/>
          <p:cNvSpPr/>
          <p:nvPr/>
        </p:nvSpPr>
        <p:spPr bwMode="auto">
          <a:xfrm>
            <a:off x="1566332" y="5799667"/>
            <a:ext cx="2599268" cy="254000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10" name="Abgerundetes Rechteck 6"/>
          <p:cNvSpPr/>
          <p:nvPr/>
        </p:nvSpPr>
        <p:spPr bwMode="auto">
          <a:xfrm>
            <a:off x="3031068" y="5477932"/>
            <a:ext cx="2988732" cy="237067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1" name="Abgerundetes Rechteck 7"/>
          <p:cNvSpPr/>
          <p:nvPr/>
        </p:nvSpPr>
        <p:spPr bwMode="auto">
          <a:xfrm>
            <a:off x="1667933" y="2785533"/>
            <a:ext cx="1354668" cy="440268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2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77963" y="2289768"/>
              <a:ext cx="5965825" cy="3436423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77963" y="2289768"/>
              <a:ext cx="5965825" cy="3436423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</a:t>
            </a:r>
            <a:r>
              <a:rPr lang="en-US" dirty="0"/>
              <a:t>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AT" dirty="0" smtClean="0"/>
              <a:t>Regression</a:t>
            </a:r>
            <a:endParaRPr lang="de-AT" dirty="0"/>
          </a:p>
          <a:p>
            <a:pPr lvl="1"/>
            <a:r>
              <a:rPr lang="de-AT" dirty="0" err="1"/>
              <a:t>Artificial</a:t>
            </a:r>
            <a:r>
              <a:rPr lang="de-AT" dirty="0"/>
              <a:t> </a:t>
            </a:r>
            <a:r>
              <a:rPr lang="de-AT" dirty="0" err="1"/>
              <a:t>benchmark</a:t>
            </a:r>
            <a:r>
              <a:rPr lang="de-AT" dirty="0"/>
              <a:t> </a:t>
            </a:r>
            <a:r>
              <a:rPr lang="de-AT" dirty="0" err="1"/>
              <a:t>problem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i="1" dirty="0"/>
              <a:t>Poly-10</a:t>
            </a:r>
          </a:p>
          <a:p>
            <a:pPr lvl="1"/>
            <a:r>
              <a:rPr lang="de-AT" dirty="0" err="1"/>
              <a:t>Algorithms</a:t>
            </a:r>
            <a:r>
              <a:rPr lang="de-AT" dirty="0"/>
              <a:t>:</a:t>
            </a:r>
          </a:p>
          <a:p>
            <a:pPr lvl="2"/>
            <a:r>
              <a:rPr lang="de-AT" dirty="0"/>
              <a:t>Linear </a:t>
            </a:r>
            <a:r>
              <a:rPr lang="de-AT" dirty="0" err="1"/>
              <a:t>regression</a:t>
            </a:r>
            <a:endParaRPr lang="de-AT" dirty="0"/>
          </a:p>
          <a:p>
            <a:pPr lvl="2"/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Classification</a:t>
            </a:r>
            <a:endParaRPr lang="de-AT" dirty="0"/>
          </a:p>
          <a:p>
            <a:pPr lvl="1"/>
            <a:r>
              <a:rPr lang="de-AT" dirty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i="1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Repository</a:t>
            </a:r>
          </a:p>
          <a:p>
            <a:pPr lvl="1"/>
            <a:r>
              <a:rPr lang="de-AT" dirty="0" err="1"/>
              <a:t>Algorithms</a:t>
            </a:r>
            <a:r>
              <a:rPr lang="de-AT" dirty="0"/>
              <a:t>:</a:t>
            </a:r>
          </a:p>
          <a:p>
            <a:pPr lvl="2"/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 smtClean="0"/>
              <a:t>classification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3.3.4 released on May </a:t>
            </a:r>
            <a:r>
              <a:rPr lang="en-US" dirty="0"/>
              <a:t>4</a:t>
            </a:r>
            <a:r>
              <a:rPr lang="en-US" dirty="0" smtClean="0"/>
              <a:t>th, 2011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89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x</a:t>
            </a:r>
            <a:r>
              <a:rPr lang="en-US" baseline="-25000" dirty="0"/>
              <a:t>10</a:t>
            </a:r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  <a:endParaRPr lang="en-US" baseline="-25000" dirty="0"/>
          </a:p>
          <a:p>
            <a:pPr lvl="1"/>
            <a:r>
              <a:rPr lang="en-US" dirty="0"/>
              <a:t>Non-linear modeling approach necessary</a:t>
            </a:r>
          </a:p>
          <a:p>
            <a:pPr lvl="1"/>
            <a:r>
              <a:rPr lang="en-US" dirty="0"/>
              <a:t>Frequently used in GP literature</a:t>
            </a:r>
          </a:p>
          <a:p>
            <a:pPr lvl="1"/>
            <a:r>
              <a:rPr lang="en-US" dirty="0"/>
              <a:t>Download: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dev.heuristiclab.com/AdditionalMaterial#ICCGI2011</a:t>
            </a:r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3.3.4</a:t>
            </a:r>
          </a:p>
          <a:p>
            <a:pPr lvl="2"/>
            <a:r>
              <a:rPr lang="en-US" dirty="0" smtClean="0"/>
              <a:t>released on May </a:t>
            </a:r>
            <a:r>
              <a:rPr lang="en-US" dirty="0"/>
              <a:t>4</a:t>
            </a:r>
            <a:r>
              <a:rPr lang="en-US" dirty="0" smtClean="0"/>
              <a:t>th, 2011</a:t>
            </a:r>
          </a:p>
          <a:p>
            <a:pPr lvl="1"/>
            <a:r>
              <a:rPr lang="en-US" dirty="0" smtClean="0"/>
              <a:t>daily trunk build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3.3.4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http://dev.heuristiclab.com/svn/hl/core/tags/3.3.4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Graphical Representation of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278687" y="2573782"/>
            <a:ext cx="227542" cy="227542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Textual Representations Are Also Available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08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</a:t>
            </a:r>
            <a:r>
              <a:rPr lang="en-US" i="1" dirty="0" err="1"/>
              <a:t>ViewHost</a:t>
            </a:r>
            <a:r>
              <a:rPr lang="en-US" dirty="0"/>
              <a:t> to switch to textual representation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32" y="1991071"/>
            <a:ext cx="5816736" cy="4366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67867" y="3039533"/>
            <a:ext cx="2167466" cy="516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9974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Default Textual Representation for Model Export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412776"/>
            <a:ext cx="6477000" cy="487143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00200" y="2463800"/>
            <a:ext cx="5918200" cy="3572933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876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Textual Representation for Export to </a:t>
            </a:r>
            <a:r>
              <a:rPr lang="en-US" sz="3200" dirty="0" err="1"/>
              <a:t>LaTeX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9832" y="3284984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34067" y="2607734"/>
            <a:ext cx="5698066" cy="21166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820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/>
              <a:t>Nonlinear</a:t>
            </a:r>
            <a:r>
              <a:rPr lang="de-AT" sz="3200" dirty="0"/>
              <a:t> Modeling: </a:t>
            </a:r>
            <a:r>
              <a:rPr lang="de-AT" sz="3200" dirty="0" err="1"/>
              <a:t>Symbolic</a:t>
            </a:r>
            <a:r>
              <a:rPr lang="de-AT" sz="3200" dirty="0"/>
              <a:t>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/>
              <a:t>Evolve</a:t>
            </a:r>
            <a:r>
              <a:rPr lang="de-AT" dirty="0"/>
              <a:t> 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Model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/>
              <a:t>White-box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95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3.3.4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err="1"/>
              <a:t>Trainingset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err="1"/>
              <a:t>Trainingset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Detailed Model Analysis and Simplification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42368" y="3016250"/>
            <a:ext cx="546099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6131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Symbolic Simplification and Node Impacts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53136" y="5030357"/>
            <a:ext cx="1459797" cy="41371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611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Manual </a:t>
            </a:r>
            <a:r>
              <a:rPr lang="de-AT" dirty="0" err="1"/>
              <a:t>Simplification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87925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366" y="4597400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04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Automatic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Simplification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9755" y="5779037"/>
            <a:ext cx="3739645" cy="215364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4160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LaTeX</a:t>
            </a:r>
            <a:r>
              <a:rPr lang="de-AT" dirty="0"/>
              <a:t> Export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3501008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2579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Configuration</a:t>
            </a:r>
            <a:r>
              <a:rPr lang="de-AT" sz="3600" dirty="0"/>
              <a:t> </a:t>
            </a:r>
            <a:r>
              <a:rPr lang="de-AT" sz="3600" dirty="0" err="1"/>
              <a:t>of</a:t>
            </a:r>
            <a:r>
              <a:rPr lang="de-AT" sz="3600" dirty="0"/>
              <a:t> Validation Partition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976" y="2288117"/>
            <a:ext cx="420157" cy="2349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01781" y="4073542"/>
            <a:ext cx="3434019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8805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/>
              <a:t>Inspect</a:t>
            </a:r>
            <a:r>
              <a:rPr lang="de-AT" sz="3200" dirty="0"/>
              <a:t> Best Model on Validation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21909" y="3476626"/>
            <a:ext cx="1605491" cy="50270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6488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</a:t>
            </a:r>
            <a:r>
              <a:rPr lang="en-US" sz="3200" dirty="0" err="1"/>
              <a:t>Correltion</a:t>
            </a:r>
            <a:r>
              <a:rPr lang="en-US" sz="3200" dirty="0"/>
              <a:t> of Training and Validation Fitness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1713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Repository (Frank &amp; </a:t>
            </a:r>
            <a:r>
              <a:rPr lang="de-AT" dirty="0" err="1"/>
              <a:t>Asuncion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/>
              <a:t>Download: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dev.heuristiclab.com/AdditionalMaterial#ICCGI2011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2807</Words>
  <Application>Microsoft Office PowerPoint</Application>
  <PresentationFormat>On-screen Show (4:3)</PresentationFormat>
  <Paragraphs>881</Paragraphs>
  <Slides>111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2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Graphical User Interface</vt:lpstr>
      <vt:lpstr>Graphical User Interface</vt:lpstr>
      <vt:lpstr>Graphical User Interface</vt:lpstr>
      <vt:lpstr>Available Algorithms &amp; Problems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Save and Load</vt:lpstr>
      <vt:lpstr>Compare Runs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Multi-core CPUs and Parallelization</vt:lpstr>
      <vt:lpstr>Parallel Execution of Experiments</vt:lpstr>
      <vt:lpstr>Parallel Execution of Algorithms</vt:lpstr>
      <vt:lpstr>Compare Runs</vt:lpstr>
      <vt:lpstr>Filter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Graphical Representation of Model</vt:lpstr>
      <vt:lpstr>Textual Representations Are Also Available</vt:lpstr>
      <vt:lpstr>Default Textual Representation for Model Export</vt:lpstr>
      <vt:lpstr>Textual Representation for Export to LaTeX</vt:lpstr>
      <vt:lpstr>Nonlinear Modeling: Symbolic Regression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Trainingset</vt:lpstr>
      <vt:lpstr>Inspect Structure of Best Model on Trainingset</vt:lpstr>
      <vt:lpstr>Inspect Variable Frequency Chart</vt:lpstr>
      <vt:lpstr>Inspect Variable Impacts</vt:lpstr>
      <vt:lpstr>Inspect Symbol Frequencies</vt:lpstr>
      <vt:lpstr>Detailed Model Analysis and Simplification</vt:lpstr>
      <vt:lpstr>Symbolic Simplification and Node Impacts</vt:lpstr>
      <vt:lpstr>Manual Simplification</vt:lpstr>
      <vt:lpstr>Automatic Symbolic Simplification</vt:lpstr>
      <vt:lpstr>LaTeX Export</vt:lpstr>
      <vt:lpstr>Configuration of Validation Partition</vt:lpstr>
      <vt:lpstr>Inspect Best Model on Validation Partition</vt:lpstr>
      <vt:lpstr>Inspect Linechart of Correltion of Training and Validation Fitness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Analyse and Simplify Best Training Solution</vt:lpstr>
      <vt:lpstr>Analyse and Simplify Model</vt:lpstr>
      <vt:lpstr>Symbolically Simplified Model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Wagner Stefan</dc:creator>
  <cp:lastModifiedBy>Stefan Wagner</cp:lastModifiedBy>
  <cp:revision>114</cp:revision>
  <dcterms:created xsi:type="dcterms:W3CDTF">2011-02-08T10:23:16Z</dcterms:created>
  <dcterms:modified xsi:type="dcterms:W3CDTF">2011-06-19T13:26:19Z</dcterms:modified>
</cp:coreProperties>
</file>